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75" r:id="rId4"/>
    <p:sldId id="257" r:id="rId5"/>
    <p:sldId id="278" r:id="rId6"/>
    <p:sldId id="281" r:id="rId7"/>
    <p:sldId id="279" r:id="rId8"/>
    <p:sldId id="286" r:id="rId9"/>
    <p:sldId id="291" r:id="rId10"/>
    <p:sldId id="322" r:id="rId11"/>
    <p:sldId id="321" r:id="rId12"/>
    <p:sldId id="295" r:id="rId13"/>
    <p:sldId id="282" r:id="rId14"/>
    <p:sldId id="283" r:id="rId15"/>
    <p:sldId id="284" r:id="rId16"/>
    <p:sldId id="285" r:id="rId17"/>
    <p:sldId id="323" r:id="rId18"/>
    <p:sldId id="259" r:id="rId19"/>
    <p:sldId id="260" r:id="rId20"/>
    <p:sldId id="326" r:id="rId21"/>
    <p:sldId id="292" r:id="rId22"/>
    <p:sldId id="290" r:id="rId23"/>
    <p:sldId id="289" r:id="rId24"/>
    <p:sldId id="301" r:id="rId25"/>
    <p:sldId id="296" r:id="rId26"/>
    <p:sldId id="272" r:id="rId27"/>
    <p:sldId id="306" r:id="rId28"/>
    <p:sldId id="305" r:id="rId29"/>
    <p:sldId id="271" r:id="rId30"/>
    <p:sldId id="310" r:id="rId31"/>
    <p:sldId id="311" r:id="rId32"/>
    <p:sldId id="325" r:id="rId33"/>
    <p:sldId id="319" r:id="rId34"/>
    <p:sldId id="270" r:id="rId35"/>
    <p:sldId id="312" r:id="rId36"/>
    <p:sldId id="313" r:id="rId37"/>
    <p:sldId id="316" r:id="rId38"/>
    <p:sldId id="308" r:id="rId39"/>
    <p:sldId id="327" r:id="rId40"/>
    <p:sldId id="314" r:id="rId41"/>
    <p:sldId id="317" r:id="rId42"/>
    <p:sldId id="315" r:id="rId43"/>
    <p:sldId id="318" r:id="rId44"/>
    <p:sldId id="309" r:id="rId45"/>
    <p:sldId id="287" r:id="rId46"/>
    <p:sldId id="307" r:id="rId47"/>
    <p:sldId id="320" r:id="rId48"/>
    <p:sldId id="302" r:id="rId49"/>
    <p:sldId id="262" r:id="rId50"/>
    <p:sldId id="303" r:id="rId51"/>
    <p:sldId id="263" r:id="rId52"/>
    <p:sldId id="293" r:id="rId53"/>
    <p:sldId id="288" r:id="rId54"/>
    <p:sldId id="266" r:id="rId55"/>
    <p:sldId id="267" r:id="rId56"/>
    <p:sldId id="268" r:id="rId57"/>
    <p:sldId id="304" r:id="rId58"/>
    <p:sldId id="324" r:id="rId59"/>
    <p:sldId id="300" r:id="rId60"/>
    <p:sldId id="273" r:id="rId61"/>
    <p:sldId id="274" r:id="rId62"/>
    <p:sldId id="297" r:id="rId63"/>
    <p:sldId id="29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1"/>
    <p:restoredTop sz="94737"/>
  </p:normalViewPr>
  <p:slideViewPr>
    <p:cSldViewPr snapToGrid="0">
      <p:cViewPr varScale="1">
        <p:scale>
          <a:sx n="100" d="100"/>
          <a:sy n="100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1045-7148-F318-0388-00BBB520A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C2915-8302-6D6D-02C5-646C966CE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A5E56-3936-E379-6900-1050CEA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E9B93-8BEB-03B1-E6D2-9761B6A7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D1DF7-AF4F-1C26-5D53-E8FBA056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8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99E3-C54C-B4AA-9A6A-DCC7EFFC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D9F76-63F9-4C27-44E8-B002580A5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0B59F-7293-007B-8EE8-3AC8FE07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2170-E123-D167-5D7D-E09150B3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8DD7-96A4-0E43-11A5-B34C463E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BBB3F9-0E69-58EC-B0B0-B16671E83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D2736-ADE8-6F86-7626-531097A68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8259D-E121-E6E2-6CF9-6700354BB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F58A-3D86-446C-B13D-5F1FE1E8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01BF-8115-407E-BBCE-87AB10FD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DA22-A6F9-E41D-CF04-B85677AB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58597-205F-D70E-F7EE-3C450EC1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4E9C1-F70B-47E2-7F32-F386ABC33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2A9F4-F5E8-02AA-009B-DC2A1DD2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B89E-97DD-7652-7AFB-74071BEF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9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C0E4-F7D8-AA67-61C5-1C481F19A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5909C-2430-D93A-25DB-AB788B3E0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8B824-9BCA-4BB3-19DA-A8CBE7A2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2995-324A-618C-142E-4596EE45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754B7-B9F9-293C-8A42-8A2813C6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EEE9-411B-720C-C340-7C865B34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420DB-B72D-D2EE-E2CE-7A6A95A48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914C1-E9C4-8DAE-EDA2-775CAF02F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4CA74-4582-AD98-A9D8-7D463A01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48A41-1AE5-8752-811A-AFDACF5B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975E1-9ED4-3B7F-10DE-8971E83B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8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B87E-BABE-BEE7-9323-83909DCB9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09AE0-9648-C088-985A-C92C04AC4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EE2BC-5D42-C597-2BEE-DD0509893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A31A3-CC8A-8371-88DA-5D6BC8200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3CAA5-90D7-5C1B-EC62-8F38B379F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9A581-9C4C-61A8-FC36-D6B4930B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5EB8A-DFA7-44D9-46D6-2AC85917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D95DF-0687-7D64-D212-FBCA64F5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F685-0B43-92C7-EF63-B6B3CF46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A3703-0645-CB65-C19A-D65D6150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B6555-5873-92BE-34FF-5F267DAA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9FD0E-EFDF-0044-858C-A2151A89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3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CC37D-0882-792D-3872-1F85EB87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F9DDB-0D2D-3FC3-474A-F846DC6A1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D44DB-2A8D-1737-BA94-BC1FDEED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2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7199-F2C2-A918-40C7-D883E5FE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6736-19BD-0E9F-BB8A-C4431F6C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9E7F4-F4E4-D98C-6019-C8ED80865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AEE98-B92E-B02A-5300-F9C37159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6E7BF-81C7-7AD2-9B6F-E6812D45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06556-A53C-8F72-8299-C7A445FC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626A-1992-AD33-7947-654D257B7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4BB91-68E1-2FBD-38F7-8B730E91B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4685-6B91-B427-158E-7D7ABBEBE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79496-DBFF-07C0-AEAF-0F48C846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4E6B8-81C1-FF68-0B66-663F4F85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D5BAA-FA14-E050-67FB-543304B9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5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333899-EA9A-09BA-EC61-25647652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E6CF0-56D4-F91A-E3BF-4A38C014D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30B8-CD55-F73F-7D87-DC519B682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D9DAA5-8FA2-7648-A11E-A337EB3F616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C2A2A-8536-E742-79AD-87C0639AE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4124A-E39F-5FF9-BE0B-12F2F8018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4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aartoft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github.com/martinfaarto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transit.io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github.com/rebus-org/Rebus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functions/functions-bindings-storage-blob-trigger?pivots=programming-language-csharp&amp;tabs=python-v2%2Cin-process%2Cnodejs-v4%2Cextensionv5#polling-and-latency" TargetMode="External"/><Relationship Id="rId2" Type="http://schemas.openxmlformats.org/officeDocument/2006/relationships/hyperlink" Target="https://learn.microsoft.com/en-us/azure/event-grid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intensive.net/" TargetMode="External"/><Relationship Id="rId2" Type="http://schemas.openxmlformats.org/officeDocument/2006/relationships/hyperlink" Target="https://www.youtube.com/channel/UC3RKA4vunFAfrfxiJhPEpl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microservices.io/index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Event-driven Mistakes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7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B118-C680-32A5-6AA1-8710A284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F2FA-A6EC-40A9-9CC1-124AD68B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Loose coupling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(illusion of) Performance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Complexity</a:t>
            </a:r>
          </a:p>
          <a:p>
            <a:pPr lvl="1"/>
            <a:r>
              <a:rPr lang="en-US" dirty="0"/>
              <a:t>Eventual Consistency</a:t>
            </a:r>
          </a:p>
          <a:p>
            <a:pPr lvl="1"/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1367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8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7871"/>
            <a:ext cx="9144000" cy="2442257"/>
          </a:xfrm>
        </p:spPr>
        <p:txBody>
          <a:bodyPr>
            <a:normAutofit/>
          </a:bodyPr>
          <a:lstStyle/>
          <a:p>
            <a:r>
              <a:rPr lang="en-US" sz="5400" i="1" dirty="0">
                <a:solidFill>
                  <a:schemeClr val="bg1"/>
                </a:solidFill>
              </a:rPr>
              <a:t>“Any software system is at most 2 steps away from being event-driven”</a:t>
            </a:r>
            <a:r>
              <a:rPr lang="en-US" sz="5400" dirty="0">
                <a:solidFill>
                  <a:schemeClr val="bg1"/>
                </a:solidFill>
              </a:rPr>
              <a:t> – me</a:t>
            </a:r>
          </a:p>
        </p:txBody>
      </p:sp>
    </p:spTree>
    <p:extLst>
      <p:ext uri="{BB962C8B-B14F-4D97-AF65-F5344CB8AC3E}">
        <p14:creationId xmlns:p14="http://schemas.microsoft.com/office/powerpoint/2010/main" val="2523128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0400"/>
            <a:ext cx="9144000" cy="2387600"/>
          </a:xfrm>
        </p:spPr>
        <p:txBody>
          <a:bodyPr/>
          <a:lstStyle/>
          <a:p>
            <a:r>
              <a:rPr lang="en-US" dirty="0">
                <a:ln w="12700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Can we show data from the TPS system?</a:t>
            </a:r>
          </a:p>
        </p:txBody>
      </p:sp>
    </p:spTree>
    <p:extLst>
      <p:ext uri="{BB962C8B-B14F-4D97-AF65-F5344CB8AC3E}">
        <p14:creationId xmlns:p14="http://schemas.microsoft.com/office/powerpoint/2010/main" val="335176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45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04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n w="12700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Can we rebuild our report, when TPS data changes?</a:t>
            </a:r>
          </a:p>
        </p:txBody>
      </p:sp>
    </p:spTree>
    <p:extLst>
      <p:ext uri="{BB962C8B-B14F-4D97-AF65-F5344CB8AC3E}">
        <p14:creationId xmlns:p14="http://schemas.microsoft.com/office/powerpoint/2010/main" val="389767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0400"/>
            <a:ext cx="9144000" cy="2387600"/>
          </a:xfrm>
        </p:spPr>
        <p:txBody>
          <a:bodyPr>
            <a:normAutofit/>
          </a:bodyPr>
          <a:lstStyle/>
          <a:p>
            <a:endParaRPr lang="en-US" dirty="0">
              <a:ln w="12700">
                <a:solidFill>
                  <a:schemeClr val="accent1">
                    <a:shade val="1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8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pointing at a bulletin board&#10;&#10;Description automatically generated">
            <a:extLst>
              <a:ext uri="{FF2B5EF4-FFF2-40B4-BE49-F238E27FC236}">
                <a16:creationId xmlns:a16="http://schemas.microsoft.com/office/drawing/2014/main" id="{33E499AD-1F73-D152-EF9B-B6FD18C70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709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1EA1B-9FD9-56C4-4AC2-CFA5B24573CA}"/>
              </a:ext>
            </a:extLst>
          </p:cNvPr>
          <p:cNvSpPr txBox="1">
            <a:spLocks/>
          </p:cNvSpPr>
          <p:nvPr/>
        </p:nvSpPr>
        <p:spPr>
          <a:xfrm>
            <a:off x="1524000" y="4470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n w="12700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We should replace our database with events!!</a:t>
            </a:r>
          </a:p>
        </p:txBody>
      </p:sp>
    </p:spTree>
    <p:extLst>
      <p:ext uri="{BB962C8B-B14F-4D97-AF65-F5344CB8AC3E}">
        <p14:creationId xmlns:p14="http://schemas.microsoft.com/office/powerpoint/2010/main" val="260680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4819-6205-E395-16BF-F78014B2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E5F4A-BB7B-3ED5-AE2E-C47530CB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Events are </a:t>
            </a:r>
            <a:r>
              <a:rPr lang="en-US" sz="3200" b="1" dirty="0"/>
              <a:t>not</a:t>
            </a:r>
            <a:r>
              <a:rPr lang="en-US" sz="3200" dirty="0"/>
              <a:t> equally important</a:t>
            </a:r>
          </a:p>
          <a:p>
            <a:pPr lvl="1"/>
            <a:r>
              <a:rPr lang="en-US" sz="2800" dirty="0"/>
              <a:t>Performance / reliability trade-off</a:t>
            </a:r>
          </a:p>
          <a:p>
            <a:r>
              <a:rPr lang="en-US" sz="3200" b="1" dirty="0"/>
              <a:t>Events are hard</a:t>
            </a:r>
          </a:p>
          <a:p>
            <a:r>
              <a:rPr lang="en-US" sz="3200" b="1" dirty="0"/>
              <a:t>You have to do your own homework</a:t>
            </a:r>
          </a:p>
          <a:p>
            <a:r>
              <a:rPr lang="en-US" sz="3200" b="1" dirty="0"/>
              <a:t>Think carefully about what can go wrong</a:t>
            </a:r>
          </a:p>
          <a:p>
            <a:pPr lvl="1"/>
            <a:r>
              <a:rPr lang="en-US" sz="2800" dirty="0"/>
              <a:t>Network failures</a:t>
            </a:r>
          </a:p>
          <a:p>
            <a:pPr lvl="1"/>
            <a:r>
              <a:rPr lang="en-US" sz="2800" dirty="0"/>
              <a:t>Application crashes</a:t>
            </a:r>
          </a:p>
        </p:txBody>
      </p:sp>
    </p:spTree>
    <p:extLst>
      <p:ext uri="{BB962C8B-B14F-4D97-AF65-F5344CB8AC3E}">
        <p14:creationId xmlns:p14="http://schemas.microsoft.com/office/powerpoint/2010/main" val="14242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71EC1-D085-FD20-33A5-7D585E499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Martin </a:t>
            </a:r>
            <a:r>
              <a:rPr lang="en-US" sz="5400" dirty="0" err="1"/>
              <a:t>Faartoft</a:t>
            </a:r>
            <a:endParaRPr lang="en-US" sz="5400" dirty="0"/>
          </a:p>
        </p:txBody>
      </p:sp>
      <p:sp>
        <p:nvSpPr>
          <p:cNvPr id="51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DEEC-1190-C6DD-9D16-DF810C303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46522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Lead Engineer at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>
                <a:hlinkClick r:id="rId2"/>
              </a:rPr>
              <a:t>MartinFaartoft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>
                <a:hlinkClick r:id="rId3"/>
              </a:rPr>
              <a:t>Faartoft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FE7BBB-27F8-0EAD-A213-B930B682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2CA11B35-2127-B6E8-08A2-096C8F9707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D74581-B50A-C0EA-98EB-D33F3977F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209" y="2863971"/>
            <a:ext cx="727075" cy="727075"/>
          </a:xfrm>
          <a:prstGeom prst="rect">
            <a:avLst/>
          </a:prstGeom>
        </p:spPr>
      </p:pic>
      <p:pic>
        <p:nvPicPr>
          <p:cNvPr id="5130" name="Picture 10" descr="GitHub Logo, symbol, meaning, history, PNG, brand">
            <a:extLst>
              <a:ext uri="{FF2B5EF4-FFF2-40B4-BE49-F238E27FC236}">
                <a16:creationId xmlns:a16="http://schemas.microsoft.com/office/drawing/2014/main" id="{D7BF5466-013E-0A06-C72D-62BE992BD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68" y="3743446"/>
            <a:ext cx="1287637" cy="7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33CD5D-EDD8-873D-6B2D-1F27E5387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23" y="4580841"/>
            <a:ext cx="800438" cy="7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9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69AF-0E08-E532-827E-62156A98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E317-ACB2-36C3-E11B-86A85E5B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9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Events are hard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1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55E6-5FC5-FE3A-53D1-FE874925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2867"/>
            <a:ext cx="10515600" cy="2852737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Mistake – Reinvented the wheel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0134F-F3D3-09DD-28F9-BC91CB0EF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4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8EE82-6C62-458A-9B5E-F84E0A4B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Reinventing the 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1E9C-D6BA-81F2-5235-9849AD257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Symptoms</a:t>
            </a:r>
            <a:endParaRPr lang="en-US" sz="3200" dirty="0"/>
          </a:p>
          <a:p>
            <a:r>
              <a:rPr lang="en-US" sz="2400" dirty="0"/>
              <a:t>Devs build frameworks, not features</a:t>
            </a:r>
          </a:p>
          <a:p>
            <a:r>
              <a:rPr lang="en-US" sz="2400" dirty="0"/>
              <a:t>Only one dev really understands how it works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82DD48-CEC9-8293-EE4C-63D0F86F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653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FC4A5-A0BB-85AF-96AB-58FDA1E67A23}"/>
              </a:ext>
            </a:extLst>
          </p:cNvPr>
          <p:cNvSpPr txBox="1"/>
          <p:nvPr/>
        </p:nvSpPr>
        <p:spPr>
          <a:xfrm>
            <a:off x="6797795" y="3044279"/>
            <a:ext cx="4889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Not Invented Here</a:t>
            </a:r>
          </a:p>
        </p:txBody>
      </p:sp>
    </p:spTree>
    <p:extLst>
      <p:ext uri="{BB962C8B-B14F-4D97-AF65-F5344CB8AC3E}">
        <p14:creationId xmlns:p14="http://schemas.microsoft.com/office/powerpoint/2010/main" val="191668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E82-6C62-458A-9B5E-F84E0A4B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wheel of despair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7BD871-180C-AF24-7A22-1A613DE099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6A825-932B-75C4-5CA4-AA0E36F9EAF0}"/>
              </a:ext>
            </a:extLst>
          </p:cNvPr>
          <p:cNvSpPr txBox="1"/>
          <p:nvPr/>
        </p:nvSpPr>
        <p:spPr>
          <a:xfrm>
            <a:off x="2640562" y="3643689"/>
            <a:ext cx="269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 new feature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2A083-7DF1-4BD4-78E2-D03C5A54272F}"/>
              </a:ext>
            </a:extLst>
          </p:cNvPr>
          <p:cNvSpPr txBox="1"/>
          <p:nvPr/>
        </p:nvSpPr>
        <p:spPr>
          <a:xfrm>
            <a:off x="7218786" y="2766527"/>
            <a:ext cx="26965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/>
              <a:t>“Let’s build it ourselves. Migrating is hard and we invested so much already”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116899-C9EF-A684-6B27-8F41344A0C72}"/>
              </a:ext>
            </a:extLst>
          </p:cNvPr>
          <p:cNvSpPr/>
          <p:nvPr/>
        </p:nvSpPr>
        <p:spPr>
          <a:xfrm>
            <a:off x="5337109" y="4872335"/>
            <a:ext cx="5897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Sunk Cost Fallacy</a:t>
            </a:r>
          </a:p>
        </p:txBody>
      </p:sp>
    </p:spTree>
    <p:extLst>
      <p:ext uri="{BB962C8B-B14F-4D97-AF65-F5344CB8AC3E}">
        <p14:creationId xmlns:p14="http://schemas.microsoft.com/office/powerpoint/2010/main" val="134592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E82-6C62-458A-9B5E-F84E0A4B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Biting the bullet - Migrating</a:t>
            </a:r>
          </a:p>
        </p:txBody>
      </p:sp>
      <p:pic>
        <p:nvPicPr>
          <p:cNvPr id="5" name="Picture 4" descr="A cartoon of a bus&#10;&#10;Description automatically generated">
            <a:extLst>
              <a:ext uri="{FF2B5EF4-FFF2-40B4-BE49-F238E27FC236}">
                <a16:creationId xmlns:a16="http://schemas.microsoft.com/office/drawing/2014/main" id="{8DCB9DA6-8A77-E9DF-C063-956C4D80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48" y="1960347"/>
            <a:ext cx="2638063" cy="2638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3DCA1-C3D6-8F90-1C48-C9187B1C1C3D}"/>
              </a:ext>
            </a:extLst>
          </p:cNvPr>
          <p:cNvSpPr txBox="1"/>
          <p:nvPr/>
        </p:nvSpPr>
        <p:spPr>
          <a:xfrm>
            <a:off x="1933836" y="4598410"/>
            <a:ext cx="137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MassTransit</a:t>
            </a:r>
            <a:endParaRPr lang="en-US" dirty="0"/>
          </a:p>
        </p:txBody>
      </p:sp>
      <p:pic>
        <p:nvPicPr>
          <p:cNvPr id="8" name="Picture 7" descr="A blue toy bus with wheels&#10;&#10;Description automatically generated">
            <a:extLst>
              <a:ext uri="{FF2B5EF4-FFF2-40B4-BE49-F238E27FC236}">
                <a16:creationId xmlns:a16="http://schemas.microsoft.com/office/drawing/2014/main" id="{1695D9C9-C3E4-6A57-97E3-284FF762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952" y="3035300"/>
            <a:ext cx="1563109" cy="1563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59A92-84E7-A1C8-E405-0AAAFF809943}"/>
              </a:ext>
            </a:extLst>
          </p:cNvPr>
          <p:cNvSpPr txBox="1"/>
          <p:nvPr/>
        </p:nvSpPr>
        <p:spPr>
          <a:xfrm>
            <a:off x="6083300" y="4599419"/>
            <a:ext cx="95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Rebus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F11D41-62EB-8049-7B7A-8DCF2738C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8726" y="5575754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9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How did I get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3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– Didn’t store incoming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Symptoms</a:t>
            </a:r>
            <a:endParaRPr lang="en-US" dirty="0"/>
          </a:p>
          <a:p>
            <a:r>
              <a:rPr lang="en-US" dirty="0"/>
              <a:t>State didn’t match source system</a:t>
            </a:r>
          </a:p>
          <a:p>
            <a:r>
              <a:rPr lang="en-US" dirty="0"/>
              <a:t>No idea why</a:t>
            </a:r>
          </a:p>
          <a:p>
            <a:r>
              <a:rPr lang="en-US" dirty="0"/>
              <a:t>Couldn’t reproduce errors from logs</a:t>
            </a:r>
          </a:p>
        </p:txBody>
      </p:sp>
    </p:spTree>
    <p:extLst>
      <p:ext uri="{BB962C8B-B14F-4D97-AF65-F5344CB8AC3E}">
        <p14:creationId xmlns:p14="http://schemas.microsoft.com/office/powerpoint/2010/main" val="3387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ALL the events</a:t>
            </a:r>
          </a:p>
          <a:p>
            <a:r>
              <a:rPr lang="en-US" dirty="0"/>
              <a:t>Indexed important fields</a:t>
            </a:r>
          </a:p>
          <a:p>
            <a:pPr lvl="1"/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CustomerId</a:t>
            </a:r>
            <a:endParaRPr lang="en-US" dirty="0"/>
          </a:p>
          <a:p>
            <a:r>
              <a:rPr lang="en-US" dirty="0"/>
              <a:t>Time travel unlocked</a:t>
            </a:r>
          </a:p>
          <a:p>
            <a:pPr lvl="1"/>
            <a:r>
              <a:rPr lang="en-US" dirty="0"/>
              <a:t>Found race condition problems in producer systems</a:t>
            </a:r>
          </a:p>
          <a:p>
            <a:pPr lvl="1"/>
            <a:r>
              <a:rPr lang="en-US" dirty="0"/>
              <a:t>Tracked down elusive bug in intermediate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FA8E2-160A-ACB0-E31A-3B362E10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726" y="5575754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BB3-5680-7C02-6D78-6ED595AB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959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Mistake – Not preparing for scale</a:t>
            </a:r>
          </a:p>
        </p:txBody>
      </p:sp>
    </p:spTree>
    <p:extLst>
      <p:ext uri="{BB962C8B-B14F-4D97-AF65-F5344CB8AC3E}">
        <p14:creationId xmlns:p14="http://schemas.microsoft.com/office/powerpoint/2010/main" val="3502916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9B7F-3A3C-92DE-46CD-2B4DA181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3CA-3E10-9A99-EBA2-28FA94C3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a big event-driven system</a:t>
            </a:r>
          </a:p>
          <a:p>
            <a:pPr lvl="1"/>
            <a:r>
              <a:rPr lang="en-US" dirty="0"/>
              <a:t>C# on Azure Service Bus</a:t>
            </a:r>
          </a:p>
          <a:p>
            <a:pPr lvl="1"/>
            <a:r>
              <a:rPr lang="en-US" dirty="0"/>
              <a:t>Millions of events / day</a:t>
            </a:r>
          </a:p>
          <a:p>
            <a:r>
              <a:rPr lang="en-US" dirty="0"/>
              <a:t>Made a bunch of mistakes</a:t>
            </a:r>
          </a:p>
          <a:p>
            <a:r>
              <a:rPr lang="en-US" b="1" dirty="0">
                <a:solidFill>
                  <a:schemeClr val="accent6"/>
                </a:solidFill>
              </a:rPr>
              <a:t>Easy</a:t>
            </a:r>
            <a:r>
              <a:rPr lang="en-US" dirty="0"/>
              <a:t> to get started</a:t>
            </a:r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Hard</a:t>
            </a:r>
            <a:r>
              <a:rPr lang="en-US" dirty="0"/>
              <a:t> to make it reliable</a:t>
            </a:r>
          </a:p>
        </p:txBody>
      </p:sp>
    </p:spTree>
    <p:extLst>
      <p:ext uri="{BB962C8B-B14F-4D97-AF65-F5344CB8AC3E}">
        <p14:creationId xmlns:p14="http://schemas.microsoft.com/office/powerpoint/2010/main" val="174185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BB3-5680-7C02-6D78-6ED595AB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– Not preparing for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E45C5-A45F-0412-4844-1040BFF0E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b="1" dirty="0"/>
              <a:t>Symptoms</a:t>
            </a:r>
            <a:endParaRPr lang="en-US" sz="3900" dirty="0"/>
          </a:p>
          <a:p>
            <a:r>
              <a:rPr lang="en-US" dirty="0"/>
              <a:t>1M dead-letters piled up over night</a:t>
            </a:r>
          </a:p>
          <a:p>
            <a:r>
              <a:rPr lang="en-US" dirty="0"/>
              <a:t>No playbook or tools to handle that amount</a:t>
            </a:r>
          </a:p>
        </p:txBody>
      </p:sp>
    </p:spTree>
    <p:extLst>
      <p:ext uri="{BB962C8B-B14F-4D97-AF65-F5344CB8AC3E}">
        <p14:creationId xmlns:p14="http://schemas.microsoft.com/office/powerpoint/2010/main" val="21646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BB3-5680-7C02-6D78-6ED595AB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– Not preparing for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E45C5-A45F-0412-4844-1040BFF0E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Made queues too big</a:t>
            </a:r>
          </a:p>
          <a:p>
            <a:r>
              <a:rPr lang="en-US" dirty="0"/>
              <a:t>No kill-switch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AEB63-E18E-8F2F-F54E-D56BC359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2" y="1323965"/>
            <a:ext cx="3453272" cy="5168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38546-F4A5-9581-EF32-C2DAB665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32" y="2213989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69AF-0E08-E532-827E-62156A98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E317-ACB2-36C3-E11B-86A85E5B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98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166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Didn’t do my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48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98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660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ReceiveMode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ReceiveAndDelete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PeekLock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(Service Bus)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06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ReceiveMode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ReceiveAndDelete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PeekLock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(Service Bus)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58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ServiceBusReceiverOptions.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PrefetchCount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(Service Bus)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0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ServiceBusReceiverOptions.</a:t>
            </a:r>
            <a:r>
              <a:rPr lang="en-US" b="1" dirty="0" err="1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PrefetchCount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(Service Bus)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4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011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AutoCommit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 true | 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(Kafka, Event Hub)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074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AutoCommit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 true |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(Kafka, Event Hub)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53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AUTO_ACKNOWLEDGE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CLIENT_ACKNOWLEDGE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UNORDERED</a:t>
            </a: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_ACKNOWLEDGE</a:t>
            </a:r>
            <a:r>
              <a:rPr lang="en-US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(Amazon SQS)</a:t>
            </a:r>
          </a:p>
        </p:txBody>
      </p:sp>
    </p:spTree>
    <p:extLst>
      <p:ext uri="{BB962C8B-B14F-4D97-AF65-F5344CB8AC3E}">
        <p14:creationId xmlns:p14="http://schemas.microsoft.com/office/powerpoint/2010/main" val="810225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AUTO_ACKNOWLEDGE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CLIENT_ACKNOWLEDGE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UNORDERED</a:t>
            </a:r>
            <a:r>
              <a:rPr lang="en-US" b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_ACKNOWLEDGE</a:t>
            </a:r>
            <a:r>
              <a:rPr lang="en-US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(Amazon SQS)</a:t>
            </a:r>
          </a:p>
        </p:txBody>
      </p:sp>
    </p:spTree>
    <p:extLst>
      <p:ext uri="{BB962C8B-B14F-4D97-AF65-F5344CB8AC3E}">
        <p14:creationId xmlns:p14="http://schemas.microsoft.com/office/powerpoint/2010/main" val="590000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(Mis)configuration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and documentation quality is inconsistent</a:t>
            </a:r>
          </a:p>
          <a:p>
            <a:r>
              <a:rPr lang="en-US" dirty="0"/>
              <a:t>Default values are not always great for reliability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4146-946E-E4F0-6CDA-D510EE1A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726" y="5575754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Mistake – Changing Azure </a:t>
            </a:r>
            <a:r>
              <a:rPr lang="en-US" dirty="0" err="1">
                <a:solidFill>
                  <a:schemeClr val="bg2"/>
                </a:solidFill>
              </a:rPr>
              <a:t>ServiceBus</a:t>
            </a:r>
            <a:r>
              <a:rPr lang="en-US" dirty="0">
                <a:solidFill>
                  <a:schemeClr val="bg2"/>
                </a:solidFill>
              </a:rPr>
              <a:t>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92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– Changing Azure </a:t>
            </a:r>
            <a:r>
              <a:rPr lang="en-US" dirty="0" err="1"/>
              <a:t>ServiceBus</a:t>
            </a:r>
            <a:r>
              <a:rPr lang="en-US" dirty="0"/>
              <a:t>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Symptoms</a:t>
            </a:r>
          </a:p>
          <a:p>
            <a:r>
              <a:rPr lang="en-US" dirty="0"/>
              <a:t>Could not scale existing instance to ‘Premium’ tier without re-creating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Carefully migrated one queue at a time (without downtime)</a:t>
            </a:r>
          </a:p>
        </p:txBody>
      </p:sp>
    </p:spTree>
    <p:extLst>
      <p:ext uri="{BB962C8B-B14F-4D97-AF65-F5344CB8AC3E}">
        <p14:creationId xmlns:p14="http://schemas.microsoft.com/office/powerpoint/2010/main" val="39659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Not thinking carefully about what could go wrong</a:t>
            </a:r>
            <a:br>
              <a:rPr lang="en-US" sz="60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20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64F948-D35C-E4E7-57BD-6A72A3BAA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322053-65EF-E174-8378-E28682E2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88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2A70-0651-C903-4746-B1F11BC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Dual Write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3C84C-A816-DEAC-6B65-FF8FB71DC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Symptoms</a:t>
            </a:r>
            <a:endParaRPr lang="en-US" sz="3600" dirty="0"/>
          </a:p>
          <a:p>
            <a:r>
              <a:rPr lang="en-US" dirty="0"/>
              <a:t>Consumer state </a:t>
            </a:r>
            <a:r>
              <a:rPr lang="en-US" i="1" dirty="0"/>
              <a:t>slightly</a:t>
            </a:r>
            <a:r>
              <a:rPr lang="en-US" dirty="0"/>
              <a:t> out of sync with producer</a:t>
            </a:r>
          </a:p>
          <a:p>
            <a:r>
              <a:rPr lang="en-US" dirty="0"/>
              <a:t>A few warnings in logs, but no dead-letters</a:t>
            </a:r>
          </a:p>
          <a:p>
            <a:r>
              <a:rPr lang="en-US" dirty="0"/>
              <a:t>Could not easily reproduce</a:t>
            </a:r>
          </a:p>
        </p:txBody>
      </p:sp>
    </p:spTree>
    <p:extLst>
      <p:ext uri="{BB962C8B-B14F-4D97-AF65-F5344CB8AC3E}">
        <p14:creationId xmlns:p14="http://schemas.microsoft.com/office/powerpoint/2010/main" val="4513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DEBC-6239-7983-AF6E-15CFC913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5EF7-139A-7CC1-8FF0-C4B87C55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36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BF67D3-03A0-446A-6EB2-1E6640D5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99" y="2151070"/>
            <a:ext cx="10761893" cy="4038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52A70-0651-C903-4746-B1F11BC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Dual Write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3C84C-A816-DEAC-6B65-FF8FB71DC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F6ADD8-5244-9951-6A05-1704AB780B6B}"/>
              </a:ext>
            </a:extLst>
          </p:cNvPr>
          <p:cNvGrpSpPr/>
          <p:nvPr/>
        </p:nvGrpSpPr>
        <p:grpSpPr>
          <a:xfrm>
            <a:off x="9355751" y="2016133"/>
            <a:ext cx="1660550" cy="1835979"/>
            <a:chOff x="4233286" y="1825625"/>
            <a:chExt cx="3725428" cy="37254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C9BA55-DF59-F452-D8D7-306485779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286" y="1825625"/>
              <a:ext cx="3725428" cy="37254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B6B3D6-3D2C-5449-07BE-B49C6E659097}"/>
                </a:ext>
              </a:extLst>
            </p:cNvPr>
            <p:cNvSpPr/>
            <p:nvPr/>
          </p:nvSpPr>
          <p:spPr>
            <a:xfrm rot="2661623">
              <a:off x="4883678" y="3197690"/>
              <a:ext cx="2424639" cy="936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50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20A7-3033-6072-AD75-13E96C46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– Transactional Outbox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F299C-72AD-ADFC-3F0E-F29ED1A9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169"/>
            <a:ext cx="9192208" cy="6388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DDD6C-504E-7947-2FF5-EA69EB8E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726" y="5575754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9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A3B87-5568-9155-FA05-ECE11551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639"/>
            <a:ext cx="9294845" cy="6459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84820-D67F-9CEA-4912-8671B8B9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– Change Data Capture (CDC)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900-F045-D185-7212-4FE6D7CD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8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Near-mistake – Azure Functions Blob 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Symptoms</a:t>
            </a:r>
          </a:p>
          <a:p>
            <a:r>
              <a:rPr lang="en-US" dirty="0"/>
              <a:t>Trigger not firing reliably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dirty="0">
                <a:hlinkClick r:id="rId2"/>
              </a:rPr>
              <a:t>Azure Event Grid</a:t>
            </a:r>
            <a:r>
              <a:rPr lang="en-US" dirty="0"/>
              <a:t> instead</a:t>
            </a:r>
          </a:p>
          <a:p>
            <a:pPr marL="0" indent="0" algn="r">
              <a:buNone/>
            </a:pPr>
            <a:r>
              <a:rPr lang="en-US" sz="2000" dirty="0">
                <a:hlinkClick r:id="rId3"/>
              </a:rPr>
              <a:t>Blob Trigger docs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29BE2-D140-04C1-5CF8-FE000DF19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66" y="3071690"/>
            <a:ext cx="9326867" cy="14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8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1D29-A185-4215-A1C4-0FF7313E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– Message ordering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12BC0D-5C4C-0FFE-5B97-1ACB2839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561" y="1793478"/>
            <a:ext cx="6716877" cy="3271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692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EFF16-6D4D-FFE2-9838-FE0B7883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135063"/>
            <a:ext cx="3352800" cy="504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CBB2D-76B5-31F2-340B-7FF24BED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3D15E-3D14-F707-BCBA-A417FCF8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Symptoms</a:t>
            </a:r>
            <a:r>
              <a:rPr lang="en-US" dirty="0"/>
              <a:t> </a:t>
            </a:r>
          </a:p>
          <a:p>
            <a:r>
              <a:rPr lang="en-US" dirty="0"/>
              <a:t>State inconsistent with event producer</a:t>
            </a:r>
          </a:p>
          <a:p>
            <a:r>
              <a:rPr lang="en-US" b="1" dirty="0">
                <a:solidFill>
                  <a:srgbClr val="C00000"/>
                </a:solidFill>
                <a:latin typeface="Kristen ITC" panose="020F0502020204030204" pitchFamily="34" charset="0"/>
                <a:cs typeface="Kristen ITC" panose="020F0502020204030204" pitchFamily="34" charset="0"/>
              </a:rPr>
              <a:t>Zombies</a:t>
            </a:r>
          </a:p>
        </p:txBody>
      </p:sp>
    </p:spTree>
    <p:extLst>
      <p:ext uri="{BB962C8B-B14F-4D97-AF65-F5344CB8AC3E}">
        <p14:creationId xmlns:p14="http://schemas.microsoft.com/office/powerpoint/2010/main" val="23682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4FF5-E35E-0695-E4F3-8E320575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ordering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F1C58-9BA7-7889-0A90-E0EF4B27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2116"/>
            <a:ext cx="7772400" cy="1333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ECF2C-1402-A148-5DF7-5A66E84FE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2" y="1397059"/>
            <a:ext cx="3544078" cy="1827531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9D8E51A-99D8-0E16-2FFD-958C0FB5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0902">
            <a:off x="7320322" y="3058893"/>
            <a:ext cx="595386" cy="7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35246-4782-CF2B-7C86-E2BED10CF379}"/>
              </a:ext>
            </a:extLst>
          </p:cNvPr>
          <p:cNvSpPr txBox="1"/>
          <p:nvPr/>
        </p:nvSpPr>
        <p:spPr>
          <a:xfrm>
            <a:off x="838199" y="4639235"/>
            <a:ext cx="10672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Only trust ordering information from sender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Timestamp / version / </a:t>
            </a:r>
            <a:r>
              <a:rPr lang="en-US" sz="2800" dirty="0" err="1"/>
              <a:t>sequenceNumber</a:t>
            </a:r>
            <a:r>
              <a:rPr lang="en-US" sz="2800" dirty="0"/>
              <a:t> in message</a:t>
            </a:r>
          </a:p>
        </p:txBody>
      </p:sp>
    </p:spTree>
    <p:extLst>
      <p:ext uri="{BB962C8B-B14F-4D97-AF65-F5344CB8AC3E}">
        <p14:creationId xmlns:p14="http://schemas.microsoft.com/office/powerpoint/2010/main" val="48727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4FF5-E35E-0695-E4F3-8E320575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ordering - Tombstones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0EEEC5-0688-9AED-440D-CDF465C0B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5690"/>
            <a:ext cx="10515600" cy="244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B46CF-B024-4855-1A07-59C9694C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2049"/>
            <a:ext cx="10515600" cy="2444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CE29A-7093-9C79-E02C-1D11089654A3}"/>
              </a:ext>
            </a:extLst>
          </p:cNvPr>
          <p:cNvSpPr txBox="1"/>
          <p:nvPr/>
        </p:nvSpPr>
        <p:spPr>
          <a:xfrm>
            <a:off x="838199" y="4639235"/>
            <a:ext cx="1067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Store the order in state: cancelled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4B284FE-2EF3-B6D5-F8E4-B903E6E0E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408255"/>
              </p:ext>
            </p:extLst>
          </p:nvPr>
        </p:nvGraphicFramePr>
        <p:xfrm>
          <a:off x="3382682" y="538035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35629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45797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91177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6290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CustomerId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03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2024-09-05-17:31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02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15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69AF-0E08-E532-827E-62156A98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E317-ACB2-36C3-E11B-86A85E5B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57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4819-6205-E395-16BF-F78014B2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E5F4A-BB7B-3ED5-AE2E-C47530CB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Events are </a:t>
            </a:r>
            <a:r>
              <a:rPr lang="en-US" sz="3200" b="1" dirty="0"/>
              <a:t>not</a:t>
            </a:r>
            <a:r>
              <a:rPr lang="en-US" sz="3200" dirty="0"/>
              <a:t> equally important</a:t>
            </a:r>
            <a:endParaRPr lang="en-US" sz="3200" b="1" dirty="0"/>
          </a:p>
          <a:p>
            <a:r>
              <a:rPr lang="en-US" sz="3200" b="1" dirty="0"/>
              <a:t>Events are hard</a:t>
            </a:r>
          </a:p>
          <a:p>
            <a:pPr lvl="1"/>
            <a:r>
              <a:rPr lang="en-US" sz="2800" dirty="0"/>
              <a:t>Don’t reinvent the wheel</a:t>
            </a:r>
          </a:p>
          <a:p>
            <a:pPr lvl="1"/>
            <a:r>
              <a:rPr lang="en-US" sz="2800" dirty="0"/>
              <a:t>Store events for debugging</a:t>
            </a:r>
          </a:p>
          <a:p>
            <a:pPr lvl="1"/>
            <a:r>
              <a:rPr lang="en-US" sz="2800" dirty="0"/>
              <a:t>Test at production scale and volume</a:t>
            </a:r>
          </a:p>
          <a:p>
            <a:r>
              <a:rPr lang="en-US" sz="3200" b="1" dirty="0"/>
              <a:t>Do your </a:t>
            </a:r>
            <a:r>
              <a:rPr lang="en-US" sz="3200" b="1" u="sng" dirty="0"/>
              <a:t>own</a:t>
            </a:r>
            <a:r>
              <a:rPr lang="en-US" sz="3200" b="1" dirty="0"/>
              <a:t> homework</a:t>
            </a:r>
          </a:p>
          <a:p>
            <a:pPr lvl="1"/>
            <a:r>
              <a:rPr lang="en-US" sz="2800" dirty="0"/>
              <a:t>Understand configuration</a:t>
            </a:r>
          </a:p>
          <a:p>
            <a:pPr lvl="1"/>
            <a:r>
              <a:rPr lang="en-US" sz="2800" dirty="0"/>
              <a:t>Understand the limitations of the messaging service</a:t>
            </a:r>
          </a:p>
          <a:p>
            <a:r>
              <a:rPr lang="en-US" sz="3200" b="1" dirty="0"/>
              <a:t>Think carefully about what can go wrong</a:t>
            </a:r>
          </a:p>
          <a:p>
            <a:pPr lvl="1"/>
            <a:r>
              <a:rPr lang="en-US" sz="2800" dirty="0"/>
              <a:t>Look out for Dual Write problems</a:t>
            </a:r>
          </a:p>
          <a:p>
            <a:pPr lvl="1"/>
            <a:r>
              <a:rPr lang="en-US" sz="2800" dirty="0"/>
              <a:t>Don’t trust message arrival order</a:t>
            </a:r>
          </a:p>
        </p:txBody>
      </p:sp>
    </p:spTree>
    <p:extLst>
      <p:ext uri="{BB962C8B-B14F-4D97-AF65-F5344CB8AC3E}">
        <p14:creationId xmlns:p14="http://schemas.microsoft.com/office/powerpoint/2010/main" val="36576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Event-driven systems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Fast-forward edition</a:t>
            </a:r>
          </a:p>
        </p:txBody>
      </p:sp>
    </p:spTree>
    <p:extLst>
      <p:ext uri="{BB962C8B-B14F-4D97-AF65-F5344CB8AC3E}">
        <p14:creationId xmlns:p14="http://schemas.microsoft.com/office/powerpoint/2010/main" val="3664431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E405-FF7C-9F58-80DB-D3E189E6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F0C26-1226-9E71-659D-55FC133A5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Idempotency bugs</a:t>
            </a:r>
          </a:p>
          <a:p>
            <a:r>
              <a:rPr lang="en-US" dirty="0"/>
              <a:t>Concurrency and race-condition bugs</a:t>
            </a:r>
          </a:p>
          <a:p>
            <a:r>
              <a:rPr lang="en-US" dirty="0"/>
              <a:t>Eventual consistency bugs</a:t>
            </a:r>
          </a:p>
          <a:p>
            <a:r>
              <a:rPr lang="en-US" dirty="0"/>
              <a:t>Accepted poor event schemas from producers</a:t>
            </a:r>
          </a:p>
          <a:p>
            <a:r>
              <a:rPr lang="en-US" dirty="0"/>
              <a:t>Versioning of own event schemas</a:t>
            </a:r>
          </a:p>
        </p:txBody>
      </p:sp>
    </p:spTree>
    <p:extLst>
      <p:ext uri="{BB962C8B-B14F-4D97-AF65-F5344CB8AC3E}">
        <p14:creationId xmlns:p14="http://schemas.microsoft.com/office/powerpoint/2010/main" val="3718666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3B16-0001-1E63-C6FF-4CD78285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FFEA-2030-8C84-3963-0540840FE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CodeOpinion.com @ YouTube</a:t>
            </a:r>
            <a:endParaRPr lang="en-US" dirty="0"/>
          </a:p>
          <a:p>
            <a:r>
              <a:rPr lang="en-US" dirty="0">
                <a:hlinkClick r:id="rId3"/>
              </a:rPr>
              <a:t>DDIA book by Martin Kleppmann</a:t>
            </a:r>
            <a:endParaRPr lang="en-US" dirty="0"/>
          </a:p>
          <a:p>
            <a:r>
              <a:rPr lang="en-US" dirty="0">
                <a:hlinkClick r:id="rId4"/>
              </a:rPr>
              <a:t>microservices.io</a:t>
            </a:r>
            <a:endParaRPr lang="en-US" dirty="0"/>
          </a:p>
        </p:txBody>
      </p:sp>
      <p:pic>
        <p:nvPicPr>
          <p:cNvPr id="3074" name="Picture 2" descr="Book cover of Designing Data-Intensive Applications">
            <a:extLst>
              <a:ext uri="{FF2B5EF4-FFF2-40B4-BE49-F238E27FC236}">
                <a16:creationId xmlns:a16="http://schemas.microsoft.com/office/drawing/2014/main" id="{F72C641B-D12E-82A5-7AC2-4E2E216A1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2" y="1439950"/>
            <a:ext cx="3030538" cy="39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212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09ABAD-EA12-0D7D-9020-3CADFE02F34A}"/>
              </a:ext>
            </a:extLst>
          </p:cNvPr>
          <p:cNvSpPr txBox="1"/>
          <p:nvPr/>
        </p:nvSpPr>
        <p:spPr>
          <a:xfrm>
            <a:off x="5328000" y="5804221"/>
            <a:ext cx="1535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Slides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2DBF1-423D-2449-4458-E18FEBD0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9" y="345893"/>
            <a:ext cx="5308599" cy="53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96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85D3A-DFC1-B985-BA2C-ECB312B663CF}"/>
              </a:ext>
            </a:extLst>
          </p:cNvPr>
          <p:cNvSpPr txBox="1"/>
          <p:nvPr/>
        </p:nvSpPr>
        <p:spPr>
          <a:xfrm>
            <a:off x="4675579" y="205040"/>
            <a:ext cx="2840842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891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7314B0-F368-A514-6517-94AE73E0AC7B}"/>
              </a:ext>
            </a:extLst>
          </p:cNvPr>
          <p:cNvSpPr/>
          <p:nvPr/>
        </p:nvSpPr>
        <p:spPr>
          <a:xfrm>
            <a:off x="4087906" y="2393576"/>
            <a:ext cx="5150224" cy="1479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22372-19F2-05DE-3BC1-758DD72A67B0}"/>
              </a:ext>
            </a:extLst>
          </p:cNvPr>
          <p:cNvSpPr/>
          <p:nvPr/>
        </p:nvSpPr>
        <p:spPr>
          <a:xfrm rot="1057763">
            <a:off x="9450297" y="2187035"/>
            <a:ext cx="24016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ASYNC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6C632B-421C-23D0-F6C3-76EDE3E35B27}"/>
              </a:ext>
            </a:extLst>
          </p:cNvPr>
          <p:cNvSpPr/>
          <p:nvPr/>
        </p:nvSpPr>
        <p:spPr>
          <a:xfrm>
            <a:off x="6552081" y="1310701"/>
            <a:ext cx="2186805" cy="1479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E11F1-0EB0-F074-79A7-C60E632F6AFA}"/>
              </a:ext>
            </a:extLst>
          </p:cNvPr>
          <p:cNvSpPr/>
          <p:nvPr/>
        </p:nvSpPr>
        <p:spPr>
          <a:xfrm rot="19701854">
            <a:off x="8727759" y="483986"/>
            <a:ext cx="2239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THING</a:t>
            </a:r>
          </a:p>
        </p:txBody>
      </p:sp>
    </p:spTree>
    <p:extLst>
      <p:ext uri="{BB962C8B-B14F-4D97-AF65-F5344CB8AC3E}">
        <p14:creationId xmlns:p14="http://schemas.microsoft.com/office/powerpoint/2010/main" val="173871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4A07-82C6-05FA-ED7B-5E8E72C0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5317-5BA8-7B7D-7D0F-5E5BF3A7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4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9C326-CCC3-EF8F-2D26-23269897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0" y="2729325"/>
            <a:ext cx="6180438" cy="1884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0671A-998E-D939-5554-A2444C74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710" y="2595202"/>
            <a:ext cx="5583195" cy="21334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F21C98-B506-FEC1-DC95-5217DE32B0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Events 101</a:t>
            </a:r>
          </a:p>
        </p:txBody>
      </p:sp>
    </p:spTree>
    <p:extLst>
      <p:ext uri="{BB962C8B-B14F-4D97-AF65-F5344CB8AC3E}">
        <p14:creationId xmlns:p14="http://schemas.microsoft.com/office/powerpoint/2010/main" val="372885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11591</TotalTime>
  <Words>683</Words>
  <Application>Microsoft Macintosh PowerPoint</Application>
  <PresentationFormat>Widescreen</PresentationFormat>
  <Paragraphs>202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Aptos</vt:lpstr>
      <vt:lpstr>Aptos Display</vt:lpstr>
      <vt:lpstr>Arial</vt:lpstr>
      <vt:lpstr>Consolas</vt:lpstr>
      <vt:lpstr>Kristen ITC</vt:lpstr>
      <vt:lpstr>Office Theme</vt:lpstr>
      <vt:lpstr>Event-driven Mistakes</vt:lpstr>
      <vt:lpstr>Martin Faartoft</vt:lpstr>
      <vt:lpstr>Context</vt:lpstr>
      <vt:lpstr>PowerPoint Presentation</vt:lpstr>
      <vt:lpstr> </vt:lpstr>
      <vt:lpstr>Event-driven systems 101</vt:lpstr>
      <vt:lpstr>PowerPoint Presentation</vt:lpstr>
      <vt:lpstr>PowerPoint Presentation</vt:lpstr>
      <vt:lpstr>PowerPoint Presentation</vt:lpstr>
      <vt:lpstr>Pros &amp; Cons</vt:lpstr>
      <vt:lpstr>Why should you care?</vt:lpstr>
      <vt:lpstr>“Any software system is at most 2 steps away from being event-driven” – me</vt:lpstr>
      <vt:lpstr>Step 1</vt:lpstr>
      <vt:lpstr>Can we show data from the TPS system?</vt:lpstr>
      <vt:lpstr>Step 2</vt:lpstr>
      <vt:lpstr>Can we rebuild our report, when TPS data changes?</vt:lpstr>
      <vt:lpstr>PowerPoint Presentation</vt:lpstr>
      <vt:lpstr>PowerPoint Presentation</vt:lpstr>
      <vt:lpstr>Takeaways</vt:lpstr>
      <vt:lpstr>PowerPoint Presentation</vt:lpstr>
      <vt:lpstr>Events are hard</vt:lpstr>
      <vt:lpstr>Mistake – Reinvented the wheel</vt:lpstr>
      <vt:lpstr>Reinventing the wheel</vt:lpstr>
      <vt:lpstr>The wheel of despair</vt:lpstr>
      <vt:lpstr>Biting the bullet - Migrating</vt:lpstr>
      <vt:lpstr>How did I get here?</vt:lpstr>
      <vt:lpstr>Mistake – Didn’t store incoming events</vt:lpstr>
      <vt:lpstr>Storing events</vt:lpstr>
      <vt:lpstr>Mistake – Not preparing for scale</vt:lpstr>
      <vt:lpstr>Mistake – Not preparing for scale</vt:lpstr>
      <vt:lpstr>Mistake – Not preparing for scale</vt:lpstr>
      <vt:lpstr>PowerPoint Presentation</vt:lpstr>
      <vt:lpstr>Didn’t do my homework</vt:lpstr>
      <vt:lpstr>PowerPoint Presentation</vt:lpstr>
      <vt:lpstr>PowerPoint Presentation</vt:lpstr>
      <vt:lpstr>Configuration Quiz</vt:lpstr>
      <vt:lpstr>Configuration Quiz</vt:lpstr>
      <vt:lpstr>Configuration Quiz</vt:lpstr>
      <vt:lpstr>Configuration Quiz</vt:lpstr>
      <vt:lpstr>Configuration Quiz</vt:lpstr>
      <vt:lpstr>Configuration Quiz</vt:lpstr>
      <vt:lpstr>Configuration Quiz</vt:lpstr>
      <vt:lpstr>Configuration Quiz</vt:lpstr>
      <vt:lpstr>(Mis)configuration</vt:lpstr>
      <vt:lpstr>Mistake – Changing Azure ServiceBus tier</vt:lpstr>
      <vt:lpstr>Mistake – Changing Azure ServiceBus tier</vt:lpstr>
      <vt:lpstr>Not thinking carefully about what could go wrong </vt:lpstr>
      <vt:lpstr>PowerPoint Presentation</vt:lpstr>
      <vt:lpstr>The Dual Write problem</vt:lpstr>
      <vt:lpstr>The Dual Write problem</vt:lpstr>
      <vt:lpstr>Dual Write – Transactional Outbox</vt:lpstr>
      <vt:lpstr>Dual Write – Change Data Capture (CDC)</vt:lpstr>
      <vt:lpstr>Near-mistake – Azure Functions Blob Triggers</vt:lpstr>
      <vt:lpstr>Mistake – Message ordering</vt:lpstr>
      <vt:lpstr>Message ordering</vt:lpstr>
      <vt:lpstr>Message ordering</vt:lpstr>
      <vt:lpstr>Message ordering - Tombstones</vt:lpstr>
      <vt:lpstr>PowerPoint Presentation</vt:lpstr>
      <vt:lpstr>Takeaways</vt:lpstr>
      <vt:lpstr>Other mistakes</vt:lpstr>
      <vt:lpstr>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Event-driven Mistakes</dc:title>
  <dc:creator>Martin Skovbo Faartoft</dc:creator>
  <cp:lastModifiedBy>Martin Skovbo Faartoft</cp:lastModifiedBy>
  <cp:revision>7</cp:revision>
  <dcterms:created xsi:type="dcterms:W3CDTF">2024-08-22T08:36:24Z</dcterms:created>
  <dcterms:modified xsi:type="dcterms:W3CDTF">2024-09-05T13:38:57Z</dcterms:modified>
</cp:coreProperties>
</file>